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569"/>
            <a:ext cx="7638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Promote exclusive benefits to convert high-value customers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Loyalty Programmes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Reward repeat buyers to grow loyal segment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28897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Focus on high-revenue age groups and express shipping users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7710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Highlight top-rated items in campaigns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922758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Discount Policy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7710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Balance sales growth with margin protection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553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288714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775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Transactions analysed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8553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288714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3775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Features per purchase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8553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288714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3775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467034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570214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192560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Items tracked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68106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dataset covering demographics, purchase details, and shopping behaviour across multiple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227" y="560070"/>
            <a:ext cx="6287810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Preparation Journey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9227" y="1501973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99227" y="1825228"/>
            <a:ext cx="771834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6199227" y="197274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Loading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199227" y="241304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Imported dataset using pandas, explored structure with df.info()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199227" y="309514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99227" y="3418403"/>
            <a:ext cx="771834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6199227" y="3565922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Cleaning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199227" y="4006215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Imputed 37 missing review ratings using category medians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9227" y="4688324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9227" y="5011579"/>
            <a:ext cx="771834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6199227" y="515909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199227" y="559939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Created age groups and purchase frequency metrics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199227" y="628149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99227" y="6604754"/>
            <a:ext cx="771834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8" name="Text 15"/>
          <p:cNvSpPr/>
          <p:nvPr/>
        </p:nvSpPr>
        <p:spPr>
          <a:xfrm>
            <a:off x="6199227" y="6752273"/>
            <a:ext cx="256055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199227" y="7192566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Connected to PostgreSQL for advanced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4438"/>
            <a:ext cx="2913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5558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Male customers drive 68% of total revenue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486983"/>
            <a:ext cx="6877645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3790" y="3486983"/>
            <a:ext cx="4676775" cy="283488"/>
          </a:xfrm>
          <a:prstGeom prst="roundRect">
            <a:avLst>
              <a:gd name="adj" fmla="val 33606"/>
            </a:avLst>
          </a:prstGeom>
          <a:solidFill>
            <a:srgbClr val="8C98CA"/>
          </a:solidFill>
          <a:ln/>
        </p:spPr>
      </p:sp>
      <p:sp>
        <p:nvSpPr>
          <p:cNvPr id="7" name="Text 5"/>
          <p:cNvSpPr/>
          <p:nvPr/>
        </p:nvSpPr>
        <p:spPr>
          <a:xfrm>
            <a:off x="7841456" y="3486983"/>
            <a:ext cx="5566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68%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053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463498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£157,890 revenue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564862"/>
            <a:ext cx="6890742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93790" y="5564862"/>
            <a:ext cx="2205038" cy="283488"/>
          </a:xfrm>
          <a:prstGeom prst="roundRect">
            <a:avLst>
              <a:gd name="adj" fmla="val 33606"/>
            </a:avLst>
          </a:prstGeom>
          <a:solidFill>
            <a:srgbClr val="8C98CA"/>
          </a:solidFill>
          <a:ln/>
        </p:spPr>
      </p:sp>
      <p:sp>
        <p:nvSpPr>
          <p:cNvPr id="12" name="Text 10"/>
          <p:cNvSpPr/>
          <p:nvPr/>
        </p:nvSpPr>
        <p:spPr>
          <a:xfrm>
            <a:off x="7854553" y="5564862"/>
            <a:ext cx="54352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32%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61317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Female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71286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£75,191 revenue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959096" y="2174438"/>
            <a:ext cx="3274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Age Group Performance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8959096" y="275558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Young Adults: £62,143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959096" y="3197781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Middle-aged: £59,197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959096" y="363997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Adults: £55,978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959096" y="4082177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Seniors: £55,763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4607"/>
            <a:ext cx="72644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3547"/>
            <a:ext cx="3664744" cy="2402324"/>
          </a:xfrm>
          <a:prstGeom prst="roundRect">
            <a:avLst>
              <a:gd name="adj" fmla="val 396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7981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2730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839 customers used discounts but spent above average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63547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89798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427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Hats (50%), Sneakers (49.66%), Coats (49.07%)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2964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Balance sales boosts with margin control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50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 Performance Leaders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19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 Rated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0072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Gloves (3.86 rating)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4292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Sandals (3.84 rating)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8512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Boots (3.82 rating)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2732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Hat (3.80 rating)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695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Skirt (3.78 rating)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319582"/>
            <a:ext cx="3246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Best Sellers by Category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9007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Jewellery (171 orders)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3060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Blouse &amp; Pants (171 orders)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7604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Sandals (160 orders)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63274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Jacket (163 orders)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551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10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112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3,116 customers (80%)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00111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Core revenue drivers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217075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484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297489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701 customers (18%)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47388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Growth opportunity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833449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4937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42746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83 customers (2%)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592645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Acquisition focus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600700"/>
            <a:ext cx="339328" cy="33932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958 repeat buyers (&gt;5 purchases) show higher subscription rates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540" y="593050"/>
            <a:ext cx="5940028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Subscription Behaviour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5540" y="1569601"/>
            <a:ext cx="7665720" cy="2191583"/>
          </a:xfrm>
          <a:prstGeom prst="roundRect">
            <a:avLst>
              <a:gd name="adj" fmla="val 5007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2680" y="1569601"/>
            <a:ext cx="91440" cy="2191583"/>
          </a:xfrm>
          <a:prstGeom prst="roundRect">
            <a:avLst>
              <a:gd name="adj" fmla="val 97001"/>
            </a:avLst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6528078" y="180355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Subscribers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8078" y="2260163"/>
            <a:ext cx="71292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1,053 customers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528078" y="2724745"/>
            <a:ext cx="71292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Average spend: £59.49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528078" y="3189327"/>
            <a:ext cx="71292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Total revenue: £62,645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5540" y="3972282"/>
            <a:ext cx="7665720" cy="2191583"/>
          </a:xfrm>
          <a:prstGeom prst="roundRect">
            <a:avLst>
              <a:gd name="adj" fmla="val 5007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202680" y="3972282"/>
            <a:ext cx="91440" cy="2191583"/>
          </a:xfrm>
          <a:prstGeom prst="roundRect">
            <a:avLst>
              <a:gd name="adj" fmla="val 97001"/>
            </a:avLst>
          </a:prstGeom>
          <a:solidFill>
            <a:srgbClr val="8C98CA"/>
          </a:solidFill>
          <a:ln/>
        </p:spPr>
      </p:sp>
      <p:sp>
        <p:nvSpPr>
          <p:cNvPr id="12" name="Text 9"/>
          <p:cNvSpPr/>
          <p:nvPr/>
        </p:nvSpPr>
        <p:spPr>
          <a:xfrm>
            <a:off x="6528078" y="4206240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Non-Subscribers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528078" y="4662845"/>
            <a:ext cx="71292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2,847 customers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528078" y="5127427"/>
            <a:ext cx="71292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Average spend: £59.87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528078" y="5592008"/>
            <a:ext cx="71292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Total revenue: £170,436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5540" y="6401395"/>
            <a:ext cx="7665720" cy="1235154"/>
          </a:xfrm>
          <a:prstGeom prst="roundRect">
            <a:avLst>
              <a:gd name="adj" fmla="val 7181"/>
            </a:avLst>
          </a:prstGeom>
          <a:solidFill>
            <a:srgbClr val="181E34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38" y="6701433"/>
            <a:ext cx="263962" cy="21109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911697" y="6665238"/>
            <a:ext cx="6768465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Shipping preference: Express users spend £60.48 vs £58.46 for Standard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66060"/>
            <a:ext cx="4919305" cy="26974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Interactive visualisation bringing together customer demographics, purchase patterns, and revenue insights for strategic decision-making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2025-10-28T13:31:30Z</dcterms:created>
  <dcterms:modified xsi:type="dcterms:W3CDTF">2025-10-28T13:31:30Z</dcterms:modified>
</cp:coreProperties>
</file>